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1"/>
  </p:notesMasterIdLst>
  <p:sldIdLst>
    <p:sldId id="290" r:id="rId2"/>
    <p:sldId id="293" r:id="rId3"/>
    <p:sldId id="347" r:id="rId4"/>
    <p:sldId id="301" r:id="rId5"/>
    <p:sldId id="305" r:id="rId6"/>
    <p:sldId id="331" r:id="rId7"/>
    <p:sldId id="348" r:id="rId8"/>
    <p:sldId id="320" r:id="rId9"/>
    <p:sldId id="355" r:id="rId10"/>
    <p:sldId id="33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9420" autoAdjust="0"/>
  </p:normalViewPr>
  <p:slideViewPr>
    <p:cSldViewPr>
      <p:cViewPr>
        <p:scale>
          <a:sx n="100" d="100"/>
          <a:sy n="100" d="100"/>
        </p:scale>
        <p:origin x="-5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CD754-00FD-4F4C-9A8D-FB86D8A9A8EE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01A00-92A9-4231-9A31-60276B2B7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1A00-92A9-4231-9A31-60276B2B7EB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1A00-92A9-4231-9A31-60276B2B7EB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1A00-92A9-4231-9A31-60276B2B7EB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B36C8C-71D7-46F0-9ABB-482C8E1DFF07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F0EB3D-0806-4F32-9451-23809080A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B36C8C-71D7-46F0-9ABB-482C8E1DFF07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0EB3D-0806-4F32-9451-23809080A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EB36C8C-71D7-46F0-9ABB-482C8E1DFF07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F0EB3D-0806-4F32-9451-23809080A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B36C8C-71D7-46F0-9ABB-482C8E1DFF07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0EB3D-0806-4F32-9451-23809080A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B36C8C-71D7-46F0-9ABB-482C8E1DFF07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4F0EB3D-0806-4F32-9451-23809080A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B36C8C-71D7-46F0-9ABB-482C8E1DFF07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0EB3D-0806-4F32-9451-23809080A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B36C8C-71D7-46F0-9ABB-482C8E1DFF07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0EB3D-0806-4F32-9451-23809080A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B36C8C-71D7-46F0-9ABB-482C8E1DFF07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0EB3D-0806-4F32-9451-23809080A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B36C8C-71D7-46F0-9ABB-482C8E1DFF07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0EB3D-0806-4F32-9451-23809080A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B36C8C-71D7-46F0-9ABB-482C8E1DFF07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0EB3D-0806-4F32-9451-23809080A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B36C8C-71D7-46F0-9ABB-482C8E1DFF07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0EB3D-0806-4F32-9451-23809080AC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EB36C8C-71D7-46F0-9ABB-482C8E1DFF07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4F0EB3D-0806-4F32-9451-23809080A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Rot="1" noChangeArrowheads="1"/>
          </p:cNvSpPr>
          <p:nvPr>
            <p:ph idx="1"/>
          </p:nvPr>
        </p:nvSpPr>
        <p:spPr bwMode="auto">
          <a:xfrm>
            <a:off x="285750" y="428625"/>
            <a:ext cx="87153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проекту бюджету </a:t>
            </a:r>
            <a:r>
              <a:rPr lang="ru-RU" alt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Железковского</a:t>
            </a:r>
            <a:r>
              <a:rPr lang="ru-RU" alt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</a:t>
            </a:r>
            <a:r>
              <a:rPr lang="ru-RU" alt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и на плановый период </a:t>
            </a:r>
            <a:r>
              <a:rPr lang="ru-RU" alt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2027годов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ru-RU" altLang="ru-RU" sz="4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ru-RU" altLang="ru-RU" sz="4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ГРАЖДАН </a:t>
            </a:r>
          </a:p>
        </p:txBody>
      </p:sp>
      <p:pic>
        <p:nvPicPr>
          <p:cNvPr id="4" name="Picture 8" descr="герб борович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 l="23273" t="5383" r="24252" b="5701"/>
          <a:stretch>
            <a:fillRect/>
          </a:stretch>
        </p:blipFill>
        <p:spPr bwMode="auto">
          <a:xfrm>
            <a:off x="3563888" y="3212976"/>
            <a:ext cx="2104725" cy="24482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8767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железковского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296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Доходы бюджета</a:t>
            </a:r>
          </a:p>
          <a:p>
            <a:r>
              <a:rPr lang="ru-RU" altLang="ru-RU" sz="1800" b="1" dirty="0" smtClean="0">
                <a:solidFill>
                  <a:srgbClr val="3333CC"/>
                </a:solidFill>
                <a:latin typeface="Times New Roman" pitchFamily="18" charset="0"/>
              </a:rPr>
              <a:t>Налоговые доходы                                                  Неналоговые доходы </a:t>
            </a:r>
          </a:p>
          <a:p>
            <a:pPr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-Поступления от уплаты налогов</a:t>
            </a:r>
            <a:r>
              <a:rPr lang="ru-RU" altLang="ru-RU" sz="1400" b="1" smtClean="0">
                <a:solidFill>
                  <a:schemeClr val="bg1"/>
                </a:solidFill>
                <a:latin typeface="Times New Roman" pitchFamily="18" charset="0"/>
              </a:rPr>
              <a:t>,                    </a:t>
            </a: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- доходы от использования муниципального</a:t>
            </a:r>
          </a:p>
          <a:p>
            <a:pPr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 установленных Налоговым                               имущества и земли;</a:t>
            </a:r>
          </a:p>
          <a:p>
            <a:pPr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 кодексом РФ:                                                        - плата за негативное воздействие  </a:t>
            </a:r>
          </a:p>
          <a:p>
            <a:pPr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- налог на доходы физических лиц;                  окружающей среды;         </a:t>
            </a:r>
          </a:p>
          <a:p>
            <a:pPr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- акцизы;                                                                - доходы от продажи муниципального </a:t>
            </a:r>
          </a:p>
          <a:p>
            <a:pPr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- единый налог на вмененный доход;               имущества и земельных участков;</a:t>
            </a:r>
          </a:p>
          <a:p>
            <a:pPr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- налог, взимаемый с применением                  - штрафные санкции;</a:t>
            </a:r>
          </a:p>
          <a:p>
            <a:pPr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патентной системы налогообложения;            - другие</a:t>
            </a:r>
          </a:p>
          <a:p>
            <a:pPr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- государственная пошлина;</a:t>
            </a:r>
          </a:p>
          <a:p>
            <a:pPr marL="285750" indent="-285750">
              <a:buFontTx/>
              <a:buChar char="-"/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- другие </a:t>
            </a:r>
          </a:p>
          <a:p>
            <a:pPr marL="285750" indent="-285750">
              <a:buNone/>
              <a:defRPr/>
            </a:pPr>
            <a:r>
              <a:rPr lang="ru-RU" altLang="ru-RU" sz="1600" b="1" dirty="0" smtClean="0">
                <a:solidFill>
                  <a:srgbClr val="3333CC"/>
                </a:solidFill>
                <a:latin typeface="Times New Roman" pitchFamily="18" charset="0"/>
              </a:rPr>
              <a:t>      Безвозмездные  поступления</a:t>
            </a:r>
          </a:p>
          <a:p>
            <a:pPr marL="285750" indent="-285750">
              <a:buNone/>
              <a:defRPr/>
            </a:pPr>
            <a:r>
              <a:rPr lang="ru-RU" altLang="ru-RU" sz="1400" b="1" dirty="0" smtClean="0">
                <a:solidFill>
                  <a:srgbClr val="3333CC"/>
                </a:solidFill>
                <a:latin typeface="Times New Roman" pitchFamily="18" charset="0"/>
              </a:rPr>
              <a:t>– </a:t>
            </a: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дотации, субсидии, субвенции других бюджетов бюджетной системы РФ; </a:t>
            </a:r>
          </a:p>
          <a:p>
            <a:pPr marL="285750" indent="-285750">
              <a:buNone/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- иные межбюджетные трансферты; </a:t>
            </a:r>
          </a:p>
          <a:p>
            <a:pPr marL="285750" indent="-285750">
              <a:buNone/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ru-RU" altLang="ru-RU" sz="1400" b="1" dirty="0" err="1" smtClean="0">
                <a:solidFill>
                  <a:schemeClr val="bg1"/>
                </a:solidFill>
                <a:latin typeface="Times New Roman" pitchFamily="18" charset="0"/>
              </a:rPr>
              <a:t>безвозвездные</a:t>
            </a: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 поступления от физических и юридических  лиц, в том числе добровольные пожертвования</a:t>
            </a:r>
          </a:p>
          <a:p>
            <a:pPr marL="285750" indent="-285750">
              <a:buNone/>
              <a:defRPr/>
            </a:pPr>
            <a:endParaRPr lang="ru-RU" alt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Межбюджетные трансферты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just"/>
            <a:r>
              <a:rPr lang="ru-RU" altLang="ru-RU" sz="2000" dirty="0" smtClean="0">
                <a:solidFill>
                  <a:srgbClr val="3333CC"/>
                </a:solidFill>
                <a:latin typeface="Times New Roman" pitchFamily="18" charset="0"/>
              </a:rPr>
              <a:t>ДОТАЦИИ    (от латинского «</a:t>
            </a:r>
            <a:r>
              <a:rPr lang="en-US" altLang="ru-RU" sz="2000" dirty="0" err="1" smtClean="0">
                <a:solidFill>
                  <a:srgbClr val="3333CC"/>
                </a:solidFill>
                <a:latin typeface="Times New Roman" pitchFamily="18" charset="0"/>
              </a:rPr>
              <a:t>Dotatio</a:t>
            </a:r>
            <a:r>
              <a:rPr lang="ru-RU" altLang="ru-RU" sz="2000" dirty="0" smtClean="0">
                <a:solidFill>
                  <a:srgbClr val="3333CC"/>
                </a:solidFill>
                <a:latin typeface="Times New Roman" pitchFamily="18" charset="0"/>
              </a:rPr>
              <a:t>» - дар, пожертвование)  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- предоставляются на  безвозмездной и безвозвратной основе без установления направлений и (или) условий их использования</a:t>
            </a: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just"/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</a:rPr>
              <a:t>СУБВЕНЦИИ (от латинского «</a:t>
            </a:r>
            <a:r>
              <a:rPr lang="en-US" sz="2000" dirty="0" err="1" smtClean="0">
                <a:solidFill>
                  <a:srgbClr val="3333CC"/>
                </a:solidFill>
                <a:latin typeface="Times New Roman" pitchFamily="18" charset="0"/>
              </a:rPr>
              <a:t>Subvenire</a:t>
            </a: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</a:rPr>
              <a:t>» – приходить на помощь</a:t>
            </a:r>
            <a:r>
              <a:rPr lang="en-US" sz="2000" dirty="0" smtClean="0">
                <a:solidFill>
                  <a:srgbClr val="3333CC"/>
                </a:solidFill>
                <a:latin typeface="Times New Roman" pitchFamily="18" charset="0"/>
              </a:rPr>
              <a:t>)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 – предоставляются на финансирование «переданных» полномочий другим публично-правовым образованиям</a:t>
            </a:r>
          </a:p>
          <a:p>
            <a:pPr algn="just"/>
            <a:endParaRPr lang="ru-RU" sz="20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</a:rPr>
              <a:t>СУБСИДИИ (от латинского «</a:t>
            </a:r>
            <a:r>
              <a:rPr lang="en-US" sz="2000" dirty="0" err="1" smtClean="0">
                <a:solidFill>
                  <a:srgbClr val="3333CC"/>
                </a:solidFill>
                <a:latin typeface="Times New Roman" pitchFamily="18" charset="0"/>
              </a:rPr>
              <a:t>Subsidium</a:t>
            </a: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</a:rPr>
              <a:t>» – поддержка)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– предоставляется на условиях долевого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</a:rPr>
              <a:t>софинансирования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 расходов других бюджетов </a:t>
            </a:r>
            <a:endParaRPr lang="ru-RU" sz="20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Расходы бюджета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>
            <a:normAutofit lnSpcReduction="10000"/>
          </a:bodyPr>
          <a:lstStyle/>
          <a:p>
            <a:pPr algn="just">
              <a:spcBef>
                <a:spcPct val="50000"/>
              </a:spcBef>
              <a:buClrTx/>
              <a:buNone/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</a:r>
          </a:p>
          <a:p>
            <a:pPr algn="just">
              <a:spcBef>
                <a:spcPct val="0"/>
              </a:spcBef>
              <a:buClrTx/>
              <a:buNone/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Расходы бюджета сформированы и утверждены:</a:t>
            </a:r>
          </a:p>
          <a:p>
            <a:pPr indent="0" algn="just">
              <a:spcBef>
                <a:spcPct val="0"/>
              </a:spcBef>
              <a:buClrTx/>
              <a:buNone/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- по муниципальным программам и </a:t>
            </a:r>
            <a:r>
              <a:rPr lang="ru-RU" altLang="ru-RU" sz="1600" b="1" dirty="0" err="1" smtClean="0">
                <a:solidFill>
                  <a:schemeClr val="bg1"/>
                </a:solidFill>
                <a:latin typeface="Times New Roman" pitchFamily="18" charset="0"/>
              </a:rPr>
              <a:t>непрограммным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 направлениям деятельности;</a:t>
            </a:r>
          </a:p>
          <a:p>
            <a:pPr indent="0" algn="just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по ведомственной структуре. </a:t>
            </a:r>
          </a:p>
          <a:p>
            <a:pPr indent="0" algn="just">
              <a:spcBef>
                <a:spcPct val="0"/>
              </a:spcBef>
              <a:buClrTx/>
              <a:buFontTx/>
              <a:buChar char="-"/>
              <a:defRPr/>
            </a:pPr>
            <a:endParaRPr lang="ru-RU" altLang="ru-RU" sz="16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indent="0" algn="just">
              <a:spcBef>
                <a:spcPct val="0"/>
              </a:spcBef>
              <a:buClrTx/>
              <a:buNone/>
              <a:defRPr/>
            </a:pPr>
            <a:r>
              <a:rPr lang="ru-RU" altLang="ru-RU" sz="1800" b="1" i="1" u="sng" dirty="0" smtClean="0">
                <a:solidFill>
                  <a:srgbClr val="3333CC"/>
                </a:solidFill>
                <a:latin typeface="Times New Roman" pitchFamily="18" charset="0"/>
              </a:rPr>
              <a:t>РАЗДЕЛЫ   КЛАССИФИКАЦИИ    РАСХОДОВ    БЮДЖЕТА</a:t>
            </a:r>
          </a:p>
          <a:p>
            <a:pPr indent="0" algn="just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>01     «Общегосударственные вопросы»</a:t>
            </a:r>
          </a:p>
          <a:p>
            <a:pPr indent="0" algn="just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>02     «Национальная оборона»</a:t>
            </a:r>
          </a:p>
          <a:p>
            <a:pPr indent="0" algn="just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>03 «Национальная безопасность и правоохранительная деятельность»</a:t>
            </a:r>
          </a:p>
          <a:p>
            <a:pPr indent="0" algn="just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>04      «Национальная экономика»</a:t>
            </a:r>
          </a:p>
          <a:p>
            <a:pPr indent="0" algn="just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>05      «Жилищно-коммунальное хозяйство»</a:t>
            </a:r>
          </a:p>
          <a:p>
            <a:pPr indent="0" algn="just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>08      «Культура, кинематография»</a:t>
            </a:r>
          </a:p>
          <a:p>
            <a:pPr indent="0" algn="just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>09      «Здравоохранение»</a:t>
            </a:r>
          </a:p>
          <a:p>
            <a:pPr indent="0" algn="just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>10      «Социальная политика» </a:t>
            </a:r>
          </a:p>
          <a:p>
            <a:pPr indent="0" algn="just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>11       «Физическая культура и спорт»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Бюджетная роспись (доходы)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err="1" smtClean="0">
                <a:solidFill>
                  <a:schemeClr val="bg1"/>
                </a:solidFill>
              </a:rPr>
              <a:t>Железковского</a:t>
            </a:r>
            <a:r>
              <a:rPr lang="ru-RU" sz="2000" dirty="0" smtClean="0">
                <a:solidFill>
                  <a:schemeClr val="bg1"/>
                </a:solidFill>
              </a:rPr>
              <a:t> сельского поселения, 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7239000" cy="3827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752"/>
                <a:gridCol w="1008112"/>
                <a:gridCol w="936104"/>
                <a:gridCol w="792088"/>
                <a:gridCol w="8199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2024</a:t>
                      </a:r>
                    </a:p>
                    <a:p>
                      <a:r>
                        <a:rPr lang="ru-RU" sz="1100" dirty="0" smtClean="0"/>
                        <a:t>ожидаемое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2025</a:t>
                      </a:r>
                    </a:p>
                    <a:p>
                      <a:r>
                        <a:rPr lang="ru-RU" sz="1100" dirty="0" smtClean="0"/>
                        <a:t>план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2026</a:t>
                      </a:r>
                    </a:p>
                    <a:p>
                      <a:r>
                        <a:rPr lang="ru-RU" sz="1100" dirty="0" smtClean="0"/>
                        <a:t>план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2027</a:t>
                      </a:r>
                    </a:p>
                    <a:p>
                      <a:r>
                        <a:rPr lang="ru-RU" sz="1100" dirty="0" smtClean="0"/>
                        <a:t>план</a:t>
                      </a:r>
                      <a:endParaRPr lang="ru-RU" sz="1100" dirty="0"/>
                    </a:p>
                  </a:txBody>
                  <a:tcPr/>
                </a:tc>
              </a:tr>
              <a:tr h="22112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Собственные доходы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5 408,80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5 342,30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5 506,60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6 479,70</a:t>
                      </a:r>
                      <a:endParaRPr lang="ru-RU" sz="1000" dirty="0"/>
                    </a:p>
                  </a:txBody>
                  <a:tcPr/>
                </a:tc>
              </a:tr>
              <a:tr h="19331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доходы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4 971,00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5 205.00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5 369,30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6 342,40</a:t>
                      </a:r>
                      <a:endParaRPr lang="ru-RU" sz="1000" dirty="0"/>
                    </a:p>
                  </a:txBody>
                  <a:tcPr/>
                </a:tc>
              </a:tr>
              <a:tr h="23750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доходы физических лиц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345,60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421,50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457,40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483,90</a:t>
                      </a:r>
                      <a:endParaRPr lang="ru-RU" sz="1000" dirty="0"/>
                    </a:p>
                  </a:txBody>
                  <a:tcPr/>
                </a:tc>
              </a:tr>
              <a:tr h="20968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2 492,40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2 675,00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2 756,80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3 656,10</a:t>
                      </a:r>
                      <a:endParaRPr lang="ru-RU" sz="1000" dirty="0"/>
                    </a:p>
                  </a:txBody>
                  <a:tcPr/>
                </a:tc>
              </a:tr>
              <a:tr h="25388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Налоги на совокупный доход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111,00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43,50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47,10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50,40</a:t>
                      </a:r>
                      <a:endParaRPr lang="ru-RU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Прочие налоговые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2 022,00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2 065,00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2 108,00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2 152,00</a:t>
                      </a:r>
                      <a:endParaRPr lang="ru-RU" sz="1000" dirty="0"/>
                    </a:p>
                  </a:txBody>
                  <a:tcPr/>
                </a:tc>
              </a:tr>
              <a:tr h="2608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Неналоговые доходы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437,80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137,30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137,30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137,30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использования</a:t>
                      </a:r>
                      <a:r>
                        <a:rPr lang="ru-RU" sz="1000" baseline="0" dirty="0" smtClean="0"/>
                        <a:t> имущества, н</a:t>
                      </a:r>
                      <a:r>
                        <a:rPr lang="ru-RU" sz="1000" dirty="0" smtClean="0"/>
                        <a:t>аходящегося в государственной и муниципальной собственности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66,60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60,10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60,10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60,10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продажи материальных и нематериальных активов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160,00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77,20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77,20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77,2</a:t>
                      </a:r>
                      <a:endParaRPr lang="ru-RU" sz="1000" dirty="0"/>
                    </a:p>
                  </a:txBody>
                  <a:tcPr/>
                </a:tc>
              </a:tr>
              <a:tr h="2598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Прочие</a:t>
                      </a:r>
                      <a:r>
                        <a:rPr lang="ru-RU" sz="1000" baseline="0" dirty="0" smtClean="0"/>
                        <a:t> неналоговые доходы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211,20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0,00</a:t>
                      </a:r>
                      <a:endParaRPr lang="ru-RU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Безвозмездные поступления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13 770,00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12 011,50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9 054,60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9 019,90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Всего доходов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19 178,80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17 353,80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14 561,20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15 499,60</a:t>
                      </a:r>
                      <a:endParaRPr lang="ru-RU" sz="1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85496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Бюджетная роспись (расходы)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err="1" smtClean="0">
                <a:solidFill>
                  <a:schemeClr val="bg1"/>
                </a:solidFill>
              </a:rPr>
              <a:t>Железковского</a:t>
            </a:r>
            <a:r>
              <a:rPr lang="ru-RU" sz="2000" dirty="0" smtClean="0">
                <a:solidFill>
                  <a:schemeClr val="bg1"/>
                </a:solidFill>
              </a:rPr>
              <a:t> сельского поселения, 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3187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688"/>
                <a:gridCol w="1080120"/>
                <a:gridCol w="1008112"/>
                <a:gridCol w="1008112"/>
                <a:gridCol w="1035968"/>
              </a:tblGrid>
              <a:tr h="37084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ожидаемое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</a:t>
                      </a:r>
                      <a:endParaRPr lang="ru-RU" sz="1100" dirty="0"/>
                    </a:p>
                  </a:txBody>
                  <a:tcPr/>
                </a:tc>
              </a:tr>
              <a:tr h="27090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ВСЕГО РАСХОДОВ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19 513,70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17 353,80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14 561,20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15 499,60</a:t>
                      </a:r>
                      <a:endParaRPr lang="ru-RU" sz="10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Общегосударственные вопросы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7 242,80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7 197,00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7 525,50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8 040,20</a:t>
                      </a:r>
                      <a:endParaRPr lang="ru-RU" sz="1000" dirty="0"/>
                    </a:p>
                  </a:txBody>
                  <a:tcPr/>
                </a:tc>
              </a:tr>
              <a:tr h="25755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Национальная оборона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138,20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157,40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172,50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178,70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Национальная безопасность и правоохранительная деятельность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155,80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50,00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50,00</a:t>
                      </a:r>
                      <a:endParaRPr lang="ru-RU" sz="1000" dirty="0"/>
                    </a:p>
                  </a:txBody>
                  <a:tcPr/>
                </a:tc>
              </a:tr>
              <a:tr h="25183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Национальная экономика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7 573,90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7 261,00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5 813,80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6 713,10</a:t>
                      </a:r>
                      <a:endParaRPr lang="ru-RU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Жилищно-коммунальное</a:t>
                      </a:r>
                      <a:r>
                        <a:rPr lang="ru-RU" sz="1000" baseline="0" dirty="0" smtClean="0"/>
                        <a:t> хозяйство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4 020,40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2 112,70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506,40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4,0</a:t>
                      </a:r>
                      <a:endParaRPr lang="ru-RU" sz="1000" dirty="0"/>
                    </a:p>
                  </a:txBody>
                  <a:tcPr/>
                </a:tc>
              </a:tr>
              <a:tr h="26021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Образование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1.00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1.00</a:t>
                      </a:r>
                      <a:endParaRPr lang="ru-RU" sz="10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Культура</a:t>
                      </a:r>
                      <a:r>
                        <a:rPr lang="ru-RU" sz="1000" baseline="0" dirty="0" smtClean="0"/>
                        <a:t> и кинематография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40,00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40,00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1,00</a:t>
                      </a:r>
                      <a:endParaRPr lang="ru-RU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Социальная политика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342,60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470,70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490,00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510,60</a:t>
                      </a:r>
                      <a:endParaRPr lang="ru-RU" sz="1000" dirty="0"/>
                    </a:p>
                  </a:txBody>
                  <a:tcPr/>
                </a:tc>
              </a:tr>
              <a:tr h="26021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Физическая культура и спорт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1,00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Муниципальные программы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err="1" smtClean="0">
                <a:solidFill>
                  <a:schemeClr val="bg1"/>
                </a:solidFill>
              </a:rPr>
              <a:t>Железковского</a:t>
            </a:r>
            <a:r>
              <a:rPr lang="ru-RU" sz="2000" dirty="0" smtClean="0">
                <a:solidFill>
                  <a:schemeClr val="bg1"/>
                </a:solidFill>
              </a:rPr>
              <a:t> сельского поселения, 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7239000" cy="576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1440160"/>
                <a:gridCol w="1800200"/>
                <a:gridCol w="864096"/>
                <a:gridCol w="864096"/>
                <a:gridCol w="747936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 муниципальной программы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Основание для реализации программы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Цель программы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</a:t>
                      </a:r>
                      <a:endParaRPr lang="ru-RU" sz="1100" dirty="0"/>
                    </a:p>
                  </a:txBody>
                  <a:tcPr/>
                </a:tc>
              </a:tr>
              <a:tr h="266507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Благоустройство территории </a:t>
                      </a:r>
                      <a:r>
                        <a:rPr lang="ru-RU" sz="900" dirty="0" err="1" smtClean="0"/>
                        <a:t>Железковского</a:t>
                      </a:r>
                      <a:r>
                        <a:rPr lang="ru-RU" sz="900" dirty="0" smtClean="0"/>
                        <a:t> сельского поселения на 2023-2025 годы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Постановление</a:t>
                      </a:r>
                    </a:p>
                    <a:p>
                      <a:pPr algn="ctr"/>
                      <a:r>
                        <a:rPr lang="ru-RU" sz="900" dirty="0" smtClean="0"/>
                        <a:t> № 101/1 от 13.10.2022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Сохранение и улучшение уровня освещенности улиц, проездов, улучшение условий для работы и отдыха жителей поселения;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жи-телями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чистоты и порядка на территории населенных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пунк-тов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лучшение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экологичес-кой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ситуации; 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совершенство-вание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эстетического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состоя-ния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территории; сохранение и увеличение площади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зелё-ных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насаждений в поселении; </a:t>
                      </a:r>
                    </a:p>
                    <a:p>
                      <a:pPr algn="just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мест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граждан-ских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захоронений на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террито-рии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поселения в надлежащем состоянии; уменьшение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чис-ла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обращений  граждан по вопросам благоустройства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1 262,00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0.00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0,00</a:t>
                      </a:r>
                      <a:endParaRPr lang="ru-RU" sz="1050" dirty="0"/>
                    </a:p>
                  </a:txBody>
                  <a:tcPr/>
                </a:tc>
              </a:tr>
              <a:tr h="234385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Дорожная деятельность в </a:t>
                      </a:r>
                      <a:r>
                        <a:rPr lang="ru-RU" sz="900" dirty="0" err="1" smtClean="0"/>
                        <a:t>Железковском</a:t>
                      </a:r>
                      <a:r>
                        <a:rPr lang="ru-RU" sz="900" dirty="0" smtClean="0"/>
                        <a:t> сельском поселении на 2025-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Постановление</a:t>
                      </a:r>
                    </a:p>
                    <a:p>
                      <a:pPr algn="ctr"/>
                      <a:r>
                        <a:rPr lang="ru-RU" sz="900" dirty="0" smtClean="0"/>
                        <a:t> № 134 от 17.10.2024</a:t>
                      </a:r>
                    </a:p>
                    <a:p>
                      <a:pPr algn="ctr"/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доли протяженно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сти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улично-дорожной сети на территории поселения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соот-ветствующих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нормативным требованиям к транспортно-эксплуатационным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показате-лям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обеспечение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сохранно-сти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улично-дорожной сети на территории поселения за счет приоритетного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выполне-ния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работ по содержанию и ремонту улично-дорожной сети на территории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посе-ления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повышение уровня комфортности и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безопас-ности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жителей на улицах и дорогах поселения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7 261,00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5 813,00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6 713,10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Муниципальные программы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err="1" smtClean="0">
                <a:solidFill>
                  <a:schemeClr val="bg1"/>
                </a:solidFill>
              </a:rPr>
              <a:t>Железковского</a:t>
            </a:r>
            <a:r>
              <a:rPr lang="ru-RU" sz="2000" dirty="0" smtClean="0">
                <a:solidFill>
                  <a:schemeClr val="bg1"/>
                </a:solidFill>
              </a:rPr>
              <a:t> сельского поселения, 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72390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1296144"/>
                <a:gridCol w="2088232"/>
                <a:gridCol w="792088"/>
                <a:gridCol w="792088"/>
                <a:gridCol w="81994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Наименование муниципальной программы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Основание для реализации программы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Цель программы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2025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Усиление</a:t>
                      </a:r>
                      <a:r>
                        <a:rPr lang="ru-RU" sz="900" baseline="0" dirty="0" smtClean="0"/>
                        <a:t> противопожарной защиты объектов и населенных пунктов в </a:t>
                      </a:r>
                      <a:r>
                        <a:rPr lang="ru-RU" sz="900" baseline="0" dirty="0" err="1" smtClean="0"/>
                        <a:t>Железковском</a:t>
                      </a:r>
                      <a:r>
                        <a:rPr lang="ru-RU" sz="900" baseline="0" dirty="0" smtClean="0"/>
                        <a:t> сельском поселении на 2025 – 2027 годы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Постановление </a:t>
                      </a:r>
                    </a:p>
                    <a:p>
                      <a:pPr algn="ctr"/>
                      <a:r>
                        <a:rPr lang="ru-RU" sz="900" dirty="0" smtClean="0"/>
                        <a:t>№ 135 от 17.10.2024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муниципальной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про-граммы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территории сельского поселения должна обеспечить совершенствование системы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про-филактики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мер противопожарной безопасности, уменьшить рост количества пожаров на территории сельского поселения, снизить уровень гибели людей, имущества и травматизма при пожарах; усилить противопожарную защиту объектов на территории сельского поселения; снизить количество нарушений требований пожарной безопасности гражданами и организациями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100,00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50,00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50,00</a:t>
                      </a:r>
                      <a:endParaRPr lang="ru-RU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Развитие информационного общества</a:t>
                      </a:r>
                      <a:r>
                        <a:rPr lang="ru-RU" sz="900" baseline="0" dirty="0" smtClean="0"/>
                        <a:t> в </a:t>
                      </a:r>
                      <a:r>
                        <a:rPr lang="ru-RU" sz="900" baseline="0" dirty="0" err="1" smtClean="0"/>
                        <a:t>Железковском</a:t>
                      </a:r>
                      <a:r>
                        <a:rPr lang="ru-RU" sz="900" baseline="0" dirty="0" smtClean="0"/>
                        <a:t> сельском поселении на 2025 – 2027 годы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Постановление</a:t>
                      </a:r>
                    </a:p>
                    <a:p>
                      <a:pPr algn="ctr"/>
                      <a:r>
                        <a:rPr lang="ru-RU" sz="900" dirty="0" smtClean="0"/>
                        <a:t> № 136 от 17.10.2024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на территории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Железковского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сельского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поселе-ния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развития современной информационной и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телекоммуни-кационной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инфраструктуры;</a:t>
                      </a:r>
                      <a:r>
                        <a:rPr kumimoji="0" lang="ru-RU" sz="9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высо-кое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качество предоставления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госу-дарственных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муниципальных услуг в электронном виде;</a:t>
                      </a:r>
                      <a:r>
                        <a:rPr kumimoji="0" lang="ru-RU" sz="9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разви-тие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социальной самоорганизации и социального партнерства власти, бизнеса и общественности на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ос-нове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использования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информацион-ных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технологий; развитие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серви-сов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основе информационных и телекоммуникационных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техноло-гий</a:t>
                      </a:r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100,00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70,00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40,00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chemeClr val="bg1"/>
                </a:solidFill>
              </a:rPr>
              <a:t>Муниципальные программы </a:t>
            </a:r>
            <a:r>
              <a:rPr lang="ru-RU" sz="2000" b="0" dirty="0" err="1" smtClean="0">
                <a:solidFill>
                  <a:schemeClr val="bg1"/>
                </a:solidFill>
              </a:rPr>
              <a:t>Железковского</a:t>
            </a:r>
            <a:r>
              <a:rPr lang="ru-RU" sz="2000" b="0" dirty="0" smtClean="0">
                <a:solidFill>
                  <a:schemeClr val="bg1"/>
                </a:solidFill>
              </a:rPr>
              <a:t> сельского поселения, тыс. руб.</a:t>
            </a:r>
            <a:endParaRPr lang="ru-RU" sz="2000" b="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  <a:gridCol w="1440160"/>
                <a:gridCol w="1800200"/>
                <a:gridCol w="792088"/>
                <a:gridCol w="792088"/>
                <a:gridCol w="81994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Наименование муниципальной программы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Основание для реализации программы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Цель программы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Развитие культуры в </a:t>
                      </a:r>
                      <a:r>
                        <a:rPr lang="ru-RU" sz="900" dirty="0" err="1" smtClean="0"/>
                        <a:t>Железковском</a:t>
                      </a:r>
                      <a:r>
                        <a:rPr lang="ru-RU" sz="900" dirty="0" smtClean="0"/>
                        <a:t> сельском поселении на 2023-2025 годы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Постановление</a:t>
                      </a:r>
                    </a:p>
                    <a:p>
                      <a:pPr algn="ctr"/>
                      <a:r>
                        <a:rPr lang="ru-RU" sz="900" dirty="0" smtClean="0"/>
                        <a:t> № 101/2 от 13.10.2022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охранить традиции и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разно-образить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формы при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прове-дении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культурно-досуговых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мероприятий; увеличить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ко-личество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посещающих 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куль-турно-досуговые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мероприя-тия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увеличить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программных мероприятий, проводимых при поддержке администрации поселения;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40,00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0,00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0,00</a:t>
                      </a:r>
                      <a:endParaRPr lang="ru-RU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Основные</a:t>
                      </a:r>
                      <a:r>
                        <a:rPr lang="ru-RU" sz="900" baseline="0" dirty="0" smtClean="0"/>
                        <a:t> направления молодежной политики в </a:t>
                      </a:r>
                      <a:r>
                        <a:rPr lang="ru-RU" sz="900" baseline="0" dirty="0" err="1" smtClean="0"/>
                        <a:t>Железковском</a:t>
                      </a:r>
                      <a:r>
                        <a:rPr lang="ru-RU" sz="900" baseline="0" dirty="0" smtClean="0"/>
                        <a:t> сельском поселении на 2023 – 2025 годы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Постановление № 101/3 от 13.10.2022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Увеличить число творческой молодежи, участвующей в районных мероприятиях; увеличить число молодежи, обладающей активным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изби-рательным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правом,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участ-вующей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выборах органов законодательной влас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всех уровней, от общего числа молодежи поселения; 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уве-личить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число мероприятий, организованных и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прове-денных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территории поселения молодежью при поддержке администрации поселения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10,00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0,00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0,00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Муниципальные программы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err="1" smtClean="0">
                <a:solidFill>
                  <a:schemeClr val="bg1"/>
                </a:solidFill>
              </a:rPr>
              <a:t>Железковского</a:t>
            </a:r>
            <a:r>
              <a:rPr lang="ru-RU" sz="2000" dirty="0" smtClean="0">
                <a:solidFill>
                  <a:schemeClr val="bg1"/>
                </a:solidFill>
              </a:rPr>
              <a:t> сельского поселения, 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273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1296144"/>
                <a:gridCol w="2016224"/>
                <a:gridCol w="936104"/>
                <a:gridCol w="792088"/>
                <a:gridCol w="74793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Наименование муниципальной программы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Основание для реализации программы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Цель программы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Развитие физической культуры и спорта в </a:t>
                      </a:r>
                      <a:r>
                        <a:rPr lang="ru-RU" sz="900" dirty="0" err="1" smtClean="0"/>
                        <a:t>Железковском</a:t>
                      </a:r>
                      <a:r>
                        <a:rPr lang="ru-RU" sz="900" dirty="0" smtClean="0"/>
                        <a:t> сельском поселении на 2023 – 2025 годы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Постановление </a:t>
                      </a:r>
                    </a:p>
                    <a:p>
                      <a:pPr algn="ctr"/>
                      <a:r>
                        <a:rPr lang="ru-RU" sz="900" dirty="0" smtClean="0"/>
                        <a:t>№ 101/4</a:t>
                      </a:r>
                      <a:r>
                        <a:rPr lang="ru-RU" sz="900" baseline="0" dirty="0" smtClean="0"/>
                        <a:t> от 13.10.2022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Увеличить число жителей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посе-ления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систематически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занимаю-нимающихся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физической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культу-рой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спортом;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увеличить  число программных мероприятий,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про-водимых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 поддержке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адми-нистрации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поселения;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увеличить число граждан, участвующих в районных мероприятиях;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увели-чить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число спортивных площадок</a:t>
                      </a: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5,00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0,00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0,00</a:t>
                      </a:r>
                      <a:endParaRPr lang="ru-RU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Контактная информация и обратная связь: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Администрация </a:t>
            </a:r>
            <a:r>
              <a:rPr lang="ru-RU" dirty="0" err="1" smtClean="0">
                <a:solidFill>
                  <a:schemeClr val="bg1"/>
                </a:solidFill>
              </a:rPr>
              <a:t>Железковского</a:t>
            </a:r>
            <a:r>
              <a:rPr lang="ru-RU" dirty="0" smtClean="0">
                <a:solidFill>
                  <a:schemeClr val="bg1"/>
                </a:solidFill>
              </a:rPr>
              <a:t> сельского поселения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174418, Новгородская область, </a:t>
            </a:r>
            <a:r>
              <a:rPr lang="ru-RU" dirty="0" err="1" smtClean="0">
                <a:solidFill>
                  <a:schemeClr val="bg1"/>
                </a:solidFill>
              </a:rPr>
              <a:t>Боровичский</a:t>
            </a:r>
            <a:r>
              <a:rPr lang="ru-RU" dirty="0" smtClean="0">
                <a:solidFill>
                  <a:schemeClr val="bg1"/>
                </a:solidFill>
              </a:rPr>
              <a:t> район, д. </a:t>
            </a:r>
            <a:r>
              <a:rPr lang="ru-RU" dirty="0" err="1" smtClean="0">
                <a:solidFill>
                  <a:schemeClr val="bg1"/>
                </a:solidFill>
              </a:rPr>
              <a:t>Железково</a:t>
            </a:r>
            <a:r>
              <a:rPr lang="ru-RU" dirty="0" smtClean="0">
                <a:solidFill>
                  <a:schemeClr val="bg1"/>
                </a:solidFill>
              </a:rPr>
              <a:t>, д. 16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Тел. (81664)95787, (81664)95724</a:t>
            </a:r>
          </a:p>
          <a:p>
            <a:pPr algn="ctr"/>
            <a:r>
              <a:rPr lang="en-US" dirty="0" smtClean="0">
                <a:solidFill>
                  <a:srgbClr val="3333CC"/>
                </a:solidFill>
              </a:rPr>
              <a:t>E-mail</a:t>
            </a:r>
            <a:r>
              <a:rPr lang="ru-RU" dirty="0" smtClean="0">
                <a:solidFill>
                  <a:srgbClr val="3333CC"/>
                </a:solidFill>
              </a:rPr>
              <a:t>:</a:t>
            </a:r>
            <a:r>
              <a:rPr lang="en-US" dirty="0" smtClean="0">
                <a:solidFill>
                  <a:srgbClr val="3333CC"/>
                </a:solidFill>
              </a:rPr>
              <a:t> adm.jelezkowo@yandex.ru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00042"/>
            <a:ext cx="4643470" cy="5721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3106688" cy="29289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ЖЕЛЕЗКОВСКОЕ СЕЛЬСКОЕ ПОСЕЛЕНИЕ БОРОВИЧКОГО  МУНИЦИПАЛЬНОГО РАЙОНА НОВГОРОДСКОЙ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3284984"/>
            <a:ext cx="3008313" cy="2841179"/>
          </a:xfrm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endPara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Территория сельского поселения – 30 206,0 га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45 населенных пунктах проживает 1 900 человек</a:t>
            </a:r>
            <a:endParaRPr lang="ru-RU" sz="1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lnSpc>
                <a:spcPct val="90000"/>
              </a:lnSpc>
              <a:defRPr/>
            </a:pPr>
            <a:r>
              <a:rPr lang="ru-RU" altLang="ru-RU" sz="3600" i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i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i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i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i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i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i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i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i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br>
              <a:rPr lang="ru-RU" altLang="ru-RU" sz="2700" i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i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Железковского</a:t>
            </a:r>
            <a:r>
              <a:rPr lang="ru-RU" altLang="ru-RU" sz="2700" i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поселения!</a:t>
            </a:r>
            <a:r>
              <a:rPr lang="ru-RU" altLang="ru-RU" sz="3600" i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i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9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«Бюджет для граждан»</a:t>
            </a:r>
            <a:r>
              <a:rPr lang="ru-RU" alt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познакомит Вас с основными положениями бюджета </a:t>
            </a:r>
            <a:r>
              <a:rPr lang="ru-RU" altLang="ru-RU" sz="28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Железковского</a:t>
            </a:r>
            <a:r>
              <a:rPr lang="ru-RU" alt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</a:t>
            </a:r>
            <a:r>
              <a:rPr lang="ru-RU" alt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2025-2027</a:t>
            </a:r>
            <a:r>
              <a:rPr lang="ru-RU" alt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года.</a:t>
            </a:r>
          </a:p>
          <a:p>
            <a:pPr marL="0" indent="0" algn="just">
              <a:lnSpc>
                <a:spcPct val="9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alt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7664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и его участие в Бюджетном процессе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slide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7488832" cy="5395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1521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lvl="0" algn="ctr"/>
            <a:r>
              <a:rPr lang="ru-RU" dirty="0" smtClean="0"/>
              <a:t>Публичные слушания</a:t>
            </a:r>
            <a:br>
              <a:rPr lang="ru-RU" dirty="0" smtClean="0"/>
            </a:b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72816"/>
            <a:ext cx="7128792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Публичные слушания </a:t>
            </a:r>
            <a:r>
              <a:rPr lang="ru-RU" alt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муниципального на очередной финансовый год и плановый период.</a:t>
            </a:r>
          </a:p>
          <a:p>
            <a:pPr indent="355600" algn="just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ru-RU" altLang="ru-RU" sz="28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Результат публичных слушаний </a:t>
            </a:r>
            <a:r>
              <a:rPr lang="ru-RU" alt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заключение, в котором отражаются выраженные позиции жителей муниципального района и рекомендации, сформулированные по результатам публичных слушаний.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alt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</a:t>
            </a:r>
            <a:r>
              <a:rPr lang="ru-RU" alt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совокупность отношений, возникающих между различными субъектами в процессе формирования доходов и осуществления расходов бюджетов всех уровней системы, осуществления государственных и муниципальных заимствований, регулирования государственного и муниципального долга, составления и рассмотрения проектов бюджетов системы, их утверждения и исполнения, контроля за их исполнением.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Федеральный уровень: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ru-RU" sz="1400" dirty="0" smtClean="0">
                <a:solidFill>
                  <a:srgbClr val="002060"/>
                </a:solidFill>
                <a:latin typeface="Times New Roman" pitchFamily="18" charset="0"/>
              </a:rPr>
              <a:t>- федеральный бюджет;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ru-RU" sz="1400" dirty="0" smtClean="0">
                <a:solidFill>
                  <a:srgbClr val="002060"/>
                </a:solidFill>
                <a:latin typeface="Times New Roman" pitchFamily="18" charset="0"/>
              </a:rPr>
              <a:t>- бюджеты государственных внебюджетных фондов РФ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ru-RU" alt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Региональный уровень: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ru-RU" sz="1400" dirty="0" smtClean="0">
                <a:solidFill>
                  <a:srgbClr val="002060"/>
                </a:solidFill>
                <a:latin typeface="Times New Roman" pitchFamily="18" charset="0"/>
              </a:rPr>
              <a:t>- бюджеты субъектов РФ;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ru-RU" sz="1400" dirty="0" smtClean="0">
                <a:solidFill>
                  <a:srgbClr val="002060"/>
                </a:solidFill>
                <a:latin typeface="Times New Roman" pitchFamily="18" charset="0"/>
              </a:rPr>
              <a:t>- бюджеты территориальных государственных внебюджетных  фондов РФ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ru-RU" alt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buClrTx/>
              <a:buNone/>
              <a:defRPr/>
            </a:pPr>
            <a:r>
              <a:rPr lang="ru-RU" altLang="ru-RU" sz="1500" b="1" dirty="0" smtClean="0">
                <a:solidFill>
                  <a:srgbClr val="002060"/>
                </a:solidFill>
                <a:latin typeface="Times New Roman" pitchFamily="18" charset="0"/>
              </a:rPr>
              <a:t>Муниципальный уровень:</a:t>
            </a:r>
          </a:p>
          <a:p>
            <a:pPr marL="285750" indent="-285750" algn="ctr">
              <a:lnSpc>
                <a:spcPct val="70000"/>
              </a:lnSpc>
              <a:spcBef>
                <a:spcPct val="50000"/>
              </a:spcBef>
              <a:buClrTx/>
              <a:buFontTx/>
              <a:buChar char="-"/>
              <a:defRPr/>
            </a:pPr>
            <a:r>
              <a:rPr lang="ru-RU" altLang="ru-RU" sz="1500" dirty="0" smtClean="0">
                <a:solidFill>
                  <a:srgbClr val="002060"/>
                </a:solidFill>
                <a:latin typeface="Times New Roman" pitchFamily="18" charset="0"/>
              </a:rPr>
              <a:t>бюджеты муниципальных районов; </a:t>
            </a:r>
          </a:p>
          <a:p>
            <a:pPr marL="285750" indent="-285750" algn="ctr">
              <a:lnSpc>
                <a:spcPct val="70000"/>
              </a:lnSpc>
              <a:spcBef>
                <a:spcPct val="50000"/>
              </a:spcBef>
              <a:buClrTx/>
              <a:buFontTx/>
              <a:buChar char="-"/>
              <a:defRPr/>
            </a:pPr>
            <a:r>
              <a:rPr lang="ru-RU" altLang="ru-RU" sz="1500" dirty="0" smtClean="0">
                <a:solidFill>
                  <a:srgbClr val="002060"/>
                </a:solidFill>
                <a:latin typeface="Times New Roman" pitchFamily="18" charset="0"/>
              </a:rPr>
              <a:t>бюджеты городских округов;</a:t>
            </a:r>
          </a:p>
          <a:p>
            <a:pPr marL="285750" indent="-285750" algn="ctr">
              <a:lnSpc>
                <a:spcPct val="70000"/>
              </a:lnSpc>
              <a:spcBef>
                <a:spcPct val="50000"/>
              </a:spcBef>
              <a:buClrTx/>
              <a:buFontTx/>
              <a:buChar char="-"/>
              <a:defRPr/>
            </a:pPr>
            <a:r>
              <a:rPr lang="ru-RU" altLang="ru-RU" sz="1500" dirty="0" smtClean="0">
                <a:solidFill>
                  <a:srgbClr val="002060"/>
                </a:solidFill>
                <a:latin typeface="Times New Roman" pitchFamily="18" charset="0"/>
              </a:rPr>
              <a:t>бюджеты городских и сельских поселений;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ClrTx/>
              <a:buFontTx/>
              <a:buChar char="-"/>
              <a:defRPr/>
            </a:pPr>
            <a:r>
              <a:rPr lang="ru-RU" altLang="ru-RU" sz="1500" dirty="0" smtClean="0">
                <a:solidFill>
                  <a:srgbClr val="002060"/>
                </a:solidFill>
                <a:latin typeface="Times New Roman" pitchFamily="18" charset="0"/>
              </a:rPr>
              <a:t>бюджеты внутригородских муниципальных образований городов Федерального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ClrTx/>
              <a:buNone/>
              <a:defRPr/>
            </a:pPr>
            <a:r>
              <a:rPr lang="ru-RU" altLang="ru-RU" sz="1500" dirty="0" smtClean="0">
                <a:solidFill>
                  <a:srgbClr val="002060"/>
                </a:solidFill>
                <a:latin typeface="Times New Roman" pitchFamily="18" charset="0"/>
              </a:rPr>
              <a:t> значения Москвы и Санкт-Петербурга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239000" cy="6983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Понятие «БЮДЖЕТ»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ru-RU" dirty="0" smtClean="0"/>
          </a:p>
          <a:p>
            <a:pPr algn="just">
              <a:defRPr/>
            </a:pPr>
            <a:r>
              <a:rPr lang="ru-RU" sz="1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«БЮДЖЕТ»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старонормандского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bougette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кошелек,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/>
            <a:r>
              <a:rPr lang="ru-RU" sz="1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: налоги юридических и физических лиц, административные платежи и сборы, безвозмездные поступления)</a:t>
            </a:r>
          </a:p>
          <a:p>
            <a:pPr algn="just"/>
            <a:r>
              <a:rPr lang="ru-RU" sz="1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средства (социальные выплаты населению, финансовое обеспечение госучреждений (образования, здравоохранения и др.), капитальное строительство и др.</a:t>
            </a:r>
          </a:p>
          <a:p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Доходы-расходы=дефицит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rcRect t="25940" b="17459"/>
          <a:stretch>
            <a:fillRect/>
          </a:stretch>
        </p:blipFill>
        <p:spPr bwMode="auto">
          <a:xfrm>
            <a:off x="611561" y="2420888"/>
            <a:ext cx="1296144" cy="1315219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/>
          </a:extLst>
        </p:spPr>
      </p:pic>
      <p:pic>
        <p:nvPicPr>
          <p:cNvPr id="6" name="Рисунок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 t="24059" b="17294"/>
          <a:stretch>
            <a:fillRect/>
          </a:stretch>
        </p:blipFill>
        <p:spPr bwMode="auto">
          <a:xfrm>
            <a:off x="2195736" y="1844824"/>
            <a:ext cx="1512168" cy="18703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5" name="Рисунок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 t="25940" b="17459"/>
          <a:stretch>
            <a:fillRect/>
          </a:stretch>
        </p:blipFill>
        <p:spPr bwMode="auto">
          <a:xfrm>
            <a:off x="4860032" y="1844824"/>
            <a:ext cx="1584176" cy="1872207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/>
          </a:extLst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 t="24059" b="17294"/>
          <a:stretch>
            <a:fillRect/>
          </a:stretch>
        </p:blipFill>
        <p:spPr bwMode="auto">
          <a:xfrm>
            <a:off x="6660232" y="2348880"/>
            <a:ext cx="1296144" cy="13681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8" name="Прямоугольник 7"/>
          <p:cNvSpPr/>
          <p:nvPr/>
        </p:nvSpPr>
        <p:spPr>
          <a:xfrm>
            <a:off x="467544" y="3861048"/>
            <a:ext cx="1224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ДОХОДЫ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3861048"/>
            <a:ext cx="1584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ДОХОДЫ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3861048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</a:rPr>
              <a:t>РАСХОДЫ</a:t>
            </a:r>
            <a:endParaRPr lang="ru-RU" altLang="ru-RU" sz="1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3861048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</a:rPr>
              <a:t>РАСХОДЫ</a:t>
            </a:r>
            <a:endParaRPr lang="ru-RU" altLang="ru-RU" sz="1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4293096"/>
            <a:ext cx="345638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u="sng" dirty="0" smtClean="0">
                <a:solidFill>
                  <a:srgbClr val="000099"/>
                </a:solidFill>
                <a:latin typeface="Times New Roman" pitchFamily="18" charset="0"/>
              </a:rPr>
              <a:t>ДЕФИЦИТ </a:t>
            </a:r>
          </a:p>
          <a:p>
            <a:pPr algn="ctr"/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(расходы больше доходов)</a:t>
            </a:r>
          </a:p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имеющиеся накопления, остатки, взять в долг)</a:t>
            </a:r>
            <a:endParaRPr lang="ru-RU" altLang="ru-RU" sz="1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4293096"/>
            <a:ext cx="388843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altLang="ru-RU" sz="1400" b="1" u="sng" dirty="0" smtClean="0">
                <a:solidFill>
                  <a:srgbClr val="000099"/>
                </a:solidFill>
                <a:latin typeface="Times New Roman" pitchFamily="18" charset="0"/>
              </a:rPr>
              <a:t>ПРОФИЦИТ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1400" b="1" u="sng" dirty="0" smtClean="0">
                <a:solidFill>
                  <a:srgbClr val="000099"/>
                </a:solidFill>
                <a:latin typeface="Times New Roman" pitchFamily="18" charset="0"/>
              </a:rPr>
              <a:t>(доходы больше расходов)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</a:t>
            </a:r>
            <a:endParaRPr lang="ru-RU" altLang="ru-RU" sz="1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Железковского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составляется и утверждается на трёхлетний период и основывается: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1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Бюджетном послании Президента Российской Федерации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44824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Прогнозе социально-экономического развития 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Железковского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780929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направлениях бюджетной и налоговой политики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244334"/>
            <a:ext cx="5668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2356</TotalTime>
  <Words>1493</Words>
  <Application>Microsoft Office PowerPoint</Application>
  <PresentationFormat>Экран (4:3)</PresentationFormat>
  <Paragraphs>304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Слайд 1</vt:lpstr>
      <vt:lpstr>   ЖЕЛЕЗКОВСКОЕ СЕЛЬСКОЕ ПОСЕЛЕНИЕ БОРОВИЧКОГО  МУНИЦИПАЛЬНОГО РАЙОНА НОВГОРОДСКОЙ ОБЛАСТИ</vt:lpstr>
      <vt:lpstr>    Уважаемые жители  Железковского сельского поселения! </vt:lpstr>
      <vt:lpstr>ГРАЖДАНИН и его участие в Бюджетном процессе</vt:lpstr>
      <vt:lpstr>Публичные слушания </vt:lpstr>
      <vt:lpstr>Бюджетная система  Российской Федерации</vt:lpstr>
      <vt:lpstr>Понятие «БЮДЖЕТ»</vt:lpstr>
      <vt:lpstr>Доходы-расходы=дефицит (профицит)</vt:lpstr>
      <vt:lpstr>Проект бюджета Железковского сельского поселения составляется и утверждается на трёхлетний период и основывается:</vt:lpstr>
      <vt:lpstr>Структура доходов бюджета железковского сельского поселения</vt:lpstr>
      <vt:lpstr>Межбюджетные трансферты</vt:lpstr>
      <vt:lpstr>Расходы бюджета</vt:lpstr>
      <vt:lpstr>Бюджетная роспись (доходы)  Железковского сельского поселения, тыс. руб.</vt:lpstr>
      <vt:lpstr>Бюджетная роспись (расходы)  Железковского сельского поселения, тыс. руб.</vt:lpstr>
      <vt:lpstr>Муниципальные программы  Железковского сельского поселения, тыс. руб.</vt:lpstr>
      <vt:lpstr>Муниципальные программы  Железковского сельского поселения, тыс. руб.</vt:lpstr>
      <vt:lpstr>Муниципальные программы Железковского сельского поселения, тыс. руб.</vt:lpstr>
      <vt:lpstr>Муниципальные программы  Железковского сельского поселения, тыс. руб.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 органов местного самоуправления Железковского сельского поселения</dc:title>
  <dc:creator>Железково</dc:creator>
  <cp:lastModifiedBy>User</cp:lastModifiedBy>
  <cp:revision>297</cp:revision>
  <dcterms:created xsi:type="dcterms:W3CDTF">2020-02-18T05:22:02Z</dcterms:created>
  <dcterms:modified xsi:type="dcterms:W3CDTF">2024-12-02T05:39:34Z</dcterms:modified>
</cp:coreProperties>
</file>