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90" r:id="rId3"/>
    <p:sldId id="259" r:id="rId4"/>
    <p:sldId id="258" r:id="rId5"/>
    <p:sldId id="301" r:id="rId6"/>
    <p:sldId id="303" r:id="rId7"/>
    <p:sldId id="320" r:id="rId8"/>
    <p:sldId id="30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58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EA7B-7683-4608-BDCD-2EB17C67AD76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1275-7B91-4E95-9626-A1FAB78B1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70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31275-7B91-4E95-9626-A1FAB78B162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3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31275-7B91-4E95-9626-A1FAB78B162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9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3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43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0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76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1776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04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00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24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45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1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0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0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6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4133-4CB0-4146-AE95-030F6048613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26BA8B-CBA2-4F4E-8592-D92EF46A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36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m.jelezkowo@yandex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9" y="-1277814"/>
            <a:ext cx="11013831" cy="531524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ПРЕЗЕНТАЦИЯ (РОУД-ШОУ) ОБЪЕКТОВ, ВКЛЮЧЕННЫХ В ПЕРЕЧЕНЬ МУНИЦИПАЛЬНОГО ИМУЩЕСТВА, ПРЕДНАЗНАЧЕННЫХ ДЛЯ СУБЪЕКТОВ МСП И САМОЗАНЯТЫХ ГРАЖДАН.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д</a:t>
            </a:r>
            <a:r>
              <a:rPr lang="ru-RU" dirty="0">
                <a:solidFill>
                  <a:prstClr val="black"/>
                </a:solidFill>
              </a:rPr>
              <a:t>. Железково</a:t>
            </a:r>
            <a:r>
              <a:rPr lang="ru-RU" sz="3600" dirty="0">
                <a:solidFill>
                  <a:prstClr val="black"/>
                </a:solidFill>
              </a:rPr>
              <a:t>, Боровичский район, 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sz="3600" dirty="0">
                <a:solidFill>
                  <a:prstClr val="black"/>
                </a:solidFill>
              </a:rPr>
              <a:t>овгородская область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4615" y="3812345"/>
            <a:ext cx="7249551" cy="2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09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72529" y="666749"/>
            <a:ext cx="7761996" cy="37425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b="1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Железковского сельского поселения</a:t>
            </a:r>
            <a:endParaRPr sz="1800" b="1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1545" y="1174493"/>
            <a:ext cx="8372475" cy="5324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 данном роуд-шоу будут представлены объекты недвижимого имущества, в том числе земельный участок, включенные в Перечень муниципального имущества для субъектов МСП и не переданных в пользование субъектам МСП и самозанятым гражданам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Муниципальное имущество Железковского сельского поселения, свободное от права третьих лиц, предназначенное для передачи во владения и (или) в пользование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предпринимательства, физическим лицам, применяющим специальный налоговый режим.</a:t>
            </a:r>
          </a:p>
          <a:p>
            <a:pPr lvl="0"/>
            <a:endParaRPr lang="ru-RU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2" y="410308"/>
            <a:ext cx="7549660" cy="11113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ИНФОРМАЦИЯ ОБ УСЛОВИЯХ ОКАЗАНИЯ ИМУЩЕСТВЕННОЙ ПОДДЕРЖКИ СУБЪЕКТАМ МСП  И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САМОЗАНЯТЫМ ГРАЖДАНАМ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38" b="5238"/>
          <a:stretch>
            <a:fillRect/>
          </a:stretch>
        </p:blipFill>
        <p:spPr>
          <a:xfrm>
            <a:off x="8088922" y="258776"/>
            <a:ext cx="3868616" cy="616633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585" y="1828800"/>
            <a:ext cx="7690337" cy="5147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mtClean="0">
                <a:latin typeface="+mj-lt"/>
              </a:rPr>
              <a:t>Получателями </a:t>
            </a:r>
            <a:r>
              <a:rPr lang="ru-RU" sz="2000" dirty="0">
                <a:latin typeface="+mj-lt"/>
              </a:rPr>
              <a:t>имущественной поддержки могут быть юридические лица, индивидуальные предприниматели, включенные в реестр субъектов малого и среднего предпринимательства и физические лица, применяющие специальный налоговый режим «Налог на профессиональный доход»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9801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11647488" cy="703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4CF14E-3838-5146-011A-8C844D96310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901700"/>
            <a:ext cx="4184650" cy="5920313"/>
          </a:xfrm>
        </p:spPr>
        <p:txBody>
          <a:bodyPr>
            <a:normAutofit/>
          </a:bodyPr>
          <a:lstStyle/>
          <a:p>
            <a:r>
              <a:rPr lang="ru-RU" dirty="0"/>
              <a:t>Здание Администрации </a:t>
            </a:r>
            <a:r>
              <a:rPr lang="ru-RU" dirty="0" err="1"/>
              <a:t>Реченского</a:t>
            </a:r>
            <a:r>
              <a:rPr lang="ru-RU" dirty="0"/>
              <a:t> сельского поселения</a:t>
            </a:r>
          </a:p>
          <a:p>
            <a:r>
              <a:rPr lang="ru-RU" dirty="0"/>
              <a:t>Адрес: Новгородская обл., Боровичский р-н, д. Речка, д. 53</a:t>
            </a:r>
          </a:p>
          <a:p>
            <a:r>
              <a:rPr lang="ru-RU" dirty="0"/>
              <a:t>Площадь 323,2 кв.м.</a:t>
            </a:r>
          </a:p>
          <a:p>
            <a:r>
              <a:rPr lang="ru-RU" dirty="0"/>
              <a:t>Кадастровый номер: 53:02:0130802:209</a:t>
            </a:r>
          </a:p>
          <a:p>
            <a:endParaRPr lang="ru-RU" dirty="0"/>
          </a:p>
          <a:p>
            <a:r>
              <a:rPr lang="ru-RU" dirty="0"/>
              <a:t>Здание находится в центре населенного пункта. </a:t>
            </a:r>
          </a:p>
          <a:p>
            <a:r>
              <a:rPr lang="ru-RU" dirty="0"/>
              <a:t>Рядом здание </a:t>
            </a:r>
            <a:r>
              <a:rPr lang="ru-RU" dirty="0" err="1"/>
              <a:t>Реченского</a:t>
            </a:r>
            <a:r>
              <a:rPr lang="ru-RU" dirty="0"/>
              <a:t> сельского Дома культуры. </a:t>
            </a:r>
          </a:p>
          <a:p>
            <a:r>
              <a:rPr lang="ru-RU" dirty="0"/>
              <a:t>Отопление автономное.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0804B9-55CD-4358-A7EF-F9CC17B35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887" y="657549"/>
            <a:ext cx="5037912" cy="2957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EA98BB-6CEA-423C-90F0-592A2A493C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0887" y="3750701"/>
            <a:ext cx="5037912" cy="30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10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5804773" cy="2269083"/>
          </a:xfrm>
        </p:spPr>
        <p:txBody>
          <a:bodyPr/>
          <a:lstStyle/>
          <a:p>
            <a:r>
              <a:rPr lang="ru-RU" dirty="0"/>
              <a:t>Гараж, нежилое помещение</a:t>
            </a:r>
          </a:p>
          <a:p>
            <a:r>
              <a:rPr lang="ru-RU" dirty="0"/>
              <a:t>Адрес: Новгородская обл., Боровичский р-н, д. Круппа д. 23</a:t>
            </a:r>
          </a:p>
          <a:p>
            <a:r>
              <a:rPr lang="ru-RU" dirty="0"/>
              <a:t>Площадь 20 кв.м.</a:t>
            </a:r>
          </a:p>
          <a:p>
            <a:r>
              <a:rPr lang="ru-RU" dirty="0"/>
              <a:t>Административно – хозяйственная деятельность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B82DA5-8ACB-4361-B376-F87CC10BF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061" y="643466"/>
            <a:ext cx="3241477" cy="6214533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8D0401A0-AACF-4075-A510-D43E68459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05" y="3214469"/>
            <a:ext cx="5210322" cy="3643532"/>
          </a:xfrm>
        </p:spPr>
      </p:pic>
    </p:spTree>
    <p:extLst>
      <p:ext uri="{BB962C8B-B14F-4D97-AF65-F5344CB8AC3E}">
        <p14:creationId xmlns:p14="http://schemas.microsoft.com/office/powerpoint/2010/main" xmlns="" val="213094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9507675" cy="1996189"/>
          </a:xfrm>
        </p:spPr>
        <p:txBody>
          <a:bodyPr>
            <a:normAutofit/>
          </a:bodyPr>
          <a:lstStyle/>
          <a:p>
            <a:r>
              <a:rPr lang="ru-RU" dirty="0"/>
              <a:t>Земельный участок</a:t>
            </a:r>
          </a:p>
          <a:p>
            <a:r>
              <a:rPr lang="ru-RU" dirty="0"/>
              <a:t>Адрес: Новгородская обл., Боровичский район,  вблизи д. </a:t>
            </a:r>
            <a:r>
              <a:rPr lang="ru-RU" dirty="0" err="1"/>
              <a:t>Сидорково</a:t>
            </a:r>
            <a:endParaRPr lang="ru-RU" dirty="0"/>
          </a:p>
          <a:p>
            <a:r>
              <a:rPr lang="ru-RU" dirty="0"/>
              <a:t>Площадь 2,3 га</a:t>
            </a:r>
          </a:p>
          <a:p>
            <a:r>
              <a:rPr lang="ru-RU" dirty="0"/>
              <a:t>Кадастровый номер: 53:02:0041601:58</a:t>
            </a:r>
          </a:p>
          <a:p>
            <a:r>
              <a:rPr lang="ru-RU" dirty="0"/>
              <a:t>Сельскохозяйственное производство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585CE5-30E7-42CF-A070-EF7205F39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5378" y="2897945"/>
            <a:ext cx="8173155" cy="3761683"/>
          </a:xfrm>
        </p:spPr>
      </p:pic>
    </p:spTree>
    <p:extLst>
      <p:ext uri="{BB962C8B-B14F-4D97-AF65-F5344CB8AC3E}">
        <p14:creationId xmlns:p14="http://schemas.microsoft.com/office/powerpoint/2010/main" xmlns="" val="38054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0;p25"/>
          <p:cNvSpPr txBox="1"/>
          <p:nvPr/>
        </p:nvSpPr>
        <p:spPr>
          <a:xfrm>
            <a:off x="2098634" y="2346211"/>
            <a:ext cx="2268667" cy="3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0" tIns="44173" rIns="88370" bIns="44173" anchor="t" anchorCtr="0">
            <a:noAutofit/>
          </a:bodyPr>
          <a:lstStyle/>
          <a:p>
            <a:endParaRPr lang="ru-RU" sz="1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04531" y="515318"/>
            <a:ext cx="6310550" cy="290280"/>
          </a:xfrm>
          <a:prstGeom prst="rect">
            <a:avLst/>
          </a:prstGeom>
          <a:noFill/>
        </p:spPr>
        <p:txBody>
          <a:bodyPr vert="horz" lIns="95407" tIns="47704" rIns="95407" bIns="47704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endParaRPr sz="1600" spc="42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8847" y="948153"/>
            <a:ext cx="93662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 </a:t>
            </a:r>
            <a:r>
              <a:rPr lang="ru-RU" sz="1600" b="1" dirty="0"/>
              <a:t>Федеральный закон от 26.07.2006 № 135-ФЗ «О защите конкуренции»</a:t>
            </a:r>
          </a:p>
          <a:p>
            <a:r>
              <a:rPr lang="ru-RU" sz="1400" b="1" dirty="0">
                <a:latin typeface="+mj-lt"/>
              </a:rPr>
              <a:t>Федеральный закон от 24.07.2007 года № 209-ФЗ «О развитии малого и среднего предпринимательства в Российской Федерации» </a:t>
            </a:r>
          </a:p>
          <a:p>
            <a:pPr algn="l"/>
            <a:r>
              <a:rPr lang="ru-RU" sz="1400" b="1" dirty="0"/>
              <a:t>2.</a:t>
            </a:r>
            <a:r>
              <a:rPr lang="ru-RU" sz="1400" b="1" i="0" u="none" strike="noStrike" baseline="0" dirty="0">
                <a:solidFill>
                  <a:srgbClr val="554A3B"/>
                </a:solidFill>
              </a:rPr>
              <a:t>Федеральный закон от 22.07.2008 года № 159-ФЗ 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</a:t>
            </a:r>
            <a:r>
              <a:rPr lang="ru-RU" sz="1400" b="1" dirty="0">
                <a:solidFill>
                  <a:srgbClr val="554A3B"/>
                </a:solidFill>
              </a:rPr>
              <a:t>»</a:t>
            </a:r>
            <a:r>
              <a:rPr lang="ru-RU" sz="1400" b="1" i="0" u="none" strike="noStrike" baseline="0" dirty="0">
                <a:solidFill>
                  <a:srgbClr val="554A3B"/>
                </a:solidFill>
              </a:rPr>
              <a:t> </a:t>
            </a:r>
          </a:p>
          <a:p>
            <a:r>
              <a:rPr lang="ru-RU" sz="1400" b="1" dirty="0">
                <a:latin typeface="+mj-lt"/>
              </a:rPr>
              <a:t>3.Областной закон Новгородской области от 07.02.2008 N 245-ОЗ «О развитии малого и среднего предпринимательства в Новгородской области»</a:t>
            </a:r>
          </a:p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4.Решение Совета депутатов Железковского  сельского поселения от 29.07.2020 № 247 «</a:t>
            </a:r>
            <a:r>
              <a:rPr lang="ru-RU" sz="1400" b="1" cap="all" dirty="0">
                <a:solidFill>
                  <a:srgbClr val="282828"/>
                </a:solidFill>
                <a:latin typeface="+mj-lt"/>
                <a:cs typeface="Arial" panose="020B0604020202020204" pitchFamily="34" charset="0"/>
              </a:rPr>
              <a:t>об</a:t>
            </a:r>
            <a:r>
              <a:rPr lang="ru-RU" sz="1400" b="1" i="0" cap="all" dirty="0">
                <a:solidFill>
                  <a:srgbClr val="282828"/>
                </a:solidFill>
                <a:effectLst/>
                <a:latin typeface="+mj-lt"/>
                <a:cs typeface="Arial" panose="020B0604020202020204" pitchFamily="34" charset="0"/>
              </a:rPr>
              <a:t> УТВЕРЖДЕНИИ </a:t>
            </a:r>
            <a:r>
              <a:rPr lang="ru-RU" sz="1400" b="1" i="0" cap="all" dirty="0">
                <a:solidFill>
                  <a:srgbClr val="282828"/>
                </a:solidFill>
                <a:effectLst/>
                <a:latin typeface="+mj-lt"/>
                <a:cs typeface="Adobe Devanagari" panose="02040503050201020203" pitchFamily="18" charset="0"/>
              </a:rPr>
              <a:t>ПОЛОЖЕНИЯ О ПОРЯДКЕ ФОРМИРОВАНИЯ, ВЕДЕНИЯ И ОБЯЗАТЕЛЬНОГО ОПУБЛИКОВАНИЯ ПЕРЕЧНЯ МУНИЦИПАЛЬНОГО ИМУЩЕСТВА,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ПРЕДПРИНИМАТЕЛЬСТВА), ПРЕДУСМОТРЕННОГО ЧАСТЬЮ 4 СТАТЬИ 18 ФЕДЕРАЛЬНОГО ЗАКОНА «О РАЗВИТИИ МАЛОГО И СРЕДНЕГО ПРЕДПРИНИМАТЕЛЬСТВА В РОССИЙСКОЙ ФЕДЕРАЦИИ»</a:t>
            </a:r>
          </a:p>
          <a:p>
            <a:r>
              <a:rPr lang="ru-RU" sz="1400" b="1" dirty="0">
                <a:latin typeface="+mj-lt"/>
              </a:rPr>
              <a:t>5.Постановление Администрации Железковского сельского поселения от 30.08.2019 № 124 «Об утверждении Положения «О порядке и условиях распоряжения имуществом, включенным Перечень муниципального имущества Железковского сельского поселения, 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3198" y="240267"/>
            <a:ext cx="7429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Нормативная (правовая) база для оказания </a:t>
            </a:r>
            <a:endParaRPr lang="en-US" sz="2000" dirty="0"/>
          </a:p>
          <a:p>
            <a:pPr algn="ctr"/>
            <a:r>
              <a:rPr lang="ru-RU" sz="2000" dirty="0"/>
              <a:t>имущественной поддержки </a:t>
            </a:r>
          </a:p>
        </p:txBody>
      </p:sp>
    </p:spTree>
    <p:extLst>
      <p:ext uri="{BB962C8B-B14F-4D97-AF65-F5344CB8AC3E}">
        <p14:creationId xmlns:p14="http://schemas.microsoft.com/office/powerpoint/2010/main" xmlns="" val="39474975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839" y="643377"/>
            <a:ext cx="78200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dirty="0"/>
              <a:t>Если у Вас возникли проблемы при получении имущественной поддержки или остались вопросы в части ее оказания – обратитесь в администрацию Железковского сельского поселения: </a:t>
            </a:r>
          </a:p>
          <a:p>
            <a:endParaRPr lang="ru-RU" dirty="0"/>
          </a:p>
          <a:p>
            <a:r>
              <a:rPr lang="ru-RU" dirty="0"/>
              <a:t>Почтовый адрес: 174418, Новгородская область, д. Железково, дом 16</a:t>
            </a:r>
          </a:p>
          <a:p>
            <a:endParaRPr lang="ru-RU" dirty="0"/>
          </a:p>
          <a:p>
            <a:r>
              <a:rPr lang="ru-RU" dirty="0"/>
              <a:t>Телефон: 8 (81664) 957 87</a:t>
            </a:r>
          </a:p>
          <a:p>
            <a:r>
              <a:rPr lang="ru-RU" dirty="0"/>
              <a:t>Электронная почта: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adm.jelezkowo@yandex.ru</a:t>
            </a:r>
            <a:endParaRPr lang="ru-RU" dirty="0"/>
          </a:p>
          <a:p>
            <a:endParaRPr lang="ru-RU" altLang="ru-RU" b="1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r>
              <a:rPr lang="ru-RU" altLang="ru-RU" b="1" spc="40" dirty="0"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Глава сельского поселения </a:t>
            </a:r>
            <a:r>
              <a:rPr lang="ru-RU" altLang="ru-RU" b="1" spc="40" dirty="0" err="1"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Долотова</a:t>
            </a:r>
            <a:r>
              <a:rPr lang="ru-RU" altLang="ru-RU" b="1" spc="40" dirty="0"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Татьяна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044418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1754</TotalTime>
  <Words>517</Words>
  <Application>Microsoft Office PowerPoint</Application>
  <PresentationFormat>Произвольный</PresentationFormat>
  <Paragraphs>62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   ПРЕЗЕНТАЦИЯ (РОУД-ШОУ) ОБЪЕКТОВ, ВКЛЮЧЕННЫХ В ПЕРЕЧЕНЬ МУНИЦИПАЛЬНОГО ИМУЩЕСТВА, ПРЕДНАЗНАЧЕННЫХ ДЛЯ СУБЪЕКТОВ МСП И САМОЗАНЯТЫХ ГРАЖДАН.  д. Железково, Боровичский район,  Новгородская область   </vt:lpstr>
      <vt:lpstr>Слайд 2</vt:lpstr>
      <vt:lpstr>ИНФОРМАЦИЯ ОБ УСЛОВИЯХ ОКАЗАНИЯ ИМУЩЕСТВЕННОЙ ПОДДЕРЖКИ СУБЪЕКТАМ МСП  И  САМОЗАНЯТЫМ ГРАЖДАНАМ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 (РОУД-ШОУ) ОБЪЕКТОВ, ВКЛЮЧЕННЫХ В ПЕРЕЧНИ МУНИЦИПАЛЬНОГО ИМУЩЕТСВА, ПРЕДНАЗНАЧЕННЫХ ДЛЯ СУБЪЕКТОВ МСП.  МУНИЦИПАЛЬНОЕ ОБРАЗОВАНИЕ КИРИШСКОЕ ГОРОДСКОЕ ПОСЕЛЕНИЕ КИРИШСКОГО МУНИЦИПАЛЬНОГО РАЙОНА.</dc:title>
  <dc:creator>Осипова Светлана Михайловна</dc:creator>
  <cp:lastModifiedBy>User</cp:lastModifiedBy>
  <cp:revision>46</cp:revision>
  <dcterms:created xsi:type="dcterms:W3CDTF">2021-06-09T08:35:55Z</dcterms:created>
  <dcterms:modified xsi:type="dcterms:W3CDTF">2023-03-31T06:10:06Z</dcterms:modified>
</cp:coreProperties>
</file>